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drawings/legacyDiagramText13.bin" ContentType="application/vnd.ms-office.legacyDiagramText"/>
  <Default Extension="xml" ContentType="application/xml"/>
  <Override PartName="/ppt/tableStyles.xml" ContentType="application/vnd.openxmlformats-officedocument.presentationml.tableStyles+xml"/>
  <Override PartName="/ppt/legacyDocTextInfo.bin" ContentType="application/vnd.ms-office.legacyDocTextInfo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drawings/legacyDiagramText5.bin" ContentType="application/vnd.ms-office.legacyDiagramText"/>
  <Override PartName="/ppt/drawings/legacyDiagramText20.bin" ContentType="application/vnd.ms-office.legacyDiagramText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rawings/legacyDiagramText19.bin" ContentType="application/vnd.ms-office.legacyDiagramText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  <Override PartName="/ppt/drawings/legacyDiagramText12.bin" ContentType="application/vnd.ms-office.legacyDiagramTex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Default Extension="vml" ContentType="application/vnd.openxmlformats-officedocument.vmlDrawing"/>
  <Override PartName="/ppt/drawings/legacyDiagramText4.bin" ContentType="application/vnd.ms-office.legacyDiagramText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drawings/legacyDiagramText18.bin" ContentType="application/vnd.ms-office.legacyDiagramText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drawings/legacyDiagramText11.bin" ContentType="application/vnd.ms-office.legacyDiagramText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drawings/legacyDiagramText3.bin" ContentType="application/vnd.ms-office.legacyDiagramText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drawings/legacyDiagramText17.bin" ContentType="application/vnd.ms-office.legacyDiagramText"/>
  <Override PartName="/ppt/drawings/legacyDiagramText10.bin" ContentType="application/vnd.ms-office.legacyDiagramText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drawings/legacyDiagramText2.bin" ContentType="application/vnd.ms-office.legacyDiagramTex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drawings/legacyDiagramText16.bin" ContentType="application/vnd.ms-office.legacyDiagramText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rawings/legacyDiagramText8.bin" ContentType="application/vnd.ms-office.legacyDiagramText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drawings/legacyDiagramText1.bin" ContentType="application/vnd.ms-office.legacyDiagramText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drawings/legacyDiagramText15.bin" ContentType="application/vnd.ms-office.legacyDiagramText"/>
  <Override PartName="/ppt/slides/slide16.xml" ContentType="application/vnd.openxmlformats-officedocument.presentationml.slide+xml"/>
  <Default Extension="jpeg" ContentType="image/jpeg"/>
  <Override PartName="/ppt/drawings/legacyDiagramText9.bin" ContentType="application/vnd.ms-office.legacyDiagramText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drawings/legacyDiagramText7.bin" ContentType="application/vnd.ms-office.legacyDiagramText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rawings/legacyDiagramText14.bin" ContentType="application/vnd.ms-office.legacyDiagramText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drawings/legacyDiagramText6.bin" ContentType="application/vnd.ms-office.legacyDiagramText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drawings/legacyDiagramText21.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0" r:id="rId4"/>
    <p:sldId id="259" r:id="rId5"/>
    <p:sldId id="292" r:id="rId6"/>
    <p:sldId id="263" r:id="rId7"/>
    <p:sldId id="258" r:id="rId8"/>
    <p:sldId id="262" r:id="rId9"/>
    <p:sldId id="287" r:id="rId10"/>
    <p:sldId id="266" r:id="rId11"/>
    <p:sldId id="285" r:id="rId12"/>
    <p:sldId id="267" r:id="rId13"/>
    <p:sldId id="268" r:id="rId14"/>
    <p:sldId id="277" r:id="rId15"/>
    <p:sldId id="264" r:id="rId16"/>
    <p:sldId id="265" r:id="rId17"/>
    <p:sldId id="271" r:id="rId18"/>
    <p:sldId id="270" r:id="rId19"/>
    <p:sldId id="280" r:id="rId20"/>
    <p:sldId id="286" r:id="rId21"/>
    <p:sldId id="272" r:id="rId22"/>
    <p:sldId id="269" r:id="rId23"/>
    <p:sldId id="273" r:id="rId24"/>
    <p:sldId id="281" r:id="rId25"/>
    <p:sldId id="282" r:id="rId26"/>
    <p:sldId id="283" r:id="rId27"/>
    <p:sldId id="284" r:id="rId28"/>
    <p:sldId id="289" r:id="rId29"/>
    <p:sldId id="291" r:id="rId30"/>
    <p:sldId id="275" r:id="rId31"/>
    <p:sldId id="274" r:id="rId32"/>
    <p:sldId id="279" r:id="rId33"/>
    <p:sldId id="276" r:id="rId34"/>
    <p:sldId id="288" r:id="rId35"/>
    <p:sldId id="278" r:id="rId36"/>
    <p:sldId id="261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672" autoAdjust="0"/>
    <p:restoredTop sz="97709" autoAdjust="0"/>
  </p:normalViewPr>
  <p:slideViewPr>
    <p:cSldViewPr>
      <p:cViewPr>
        <p:scale>
          <a:sx n="50" d="100"/>
          <a:sy n="50" d="100"/>
        </p:scale>
        <p:origin x="-4224" y="-2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Relationship Id="rId44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9" Type="http://schemas.microsoft.com/office/2006/relationships/legacyDiagramText" Target="legacyDiagramText9.bin"/><Relationship Id="rId20" Type="http://schemas.microsoft.com/office/2006/relationships/legacyDiagramText" Target="legacyDiagramText20.bin"/><Relationship Id="rId21" Type="http://schemas.microsoft.com/office/2006/relationships/legacyDiagramText" Target="legacyDiagramText21.bin"/><Relationship Id="rId10" Type="http://schemas.microsoft.com/office/2006/relationships/legacyDiagramText" Target="legacyDiagramText10.bin"/><Relationship Id="rId11" Type="http://schemas.microsoft.com/office/2006/relationships/legacyDiagramText" Target="legacyDiagramText11.bin"/><Relationship Id="rId12" Type="http://schemas.microsoft.com/office/2006/relationships/legacyDiagramText" Target="legacyDiagramText12.bin"/><Relationship Id="rId13" Type="http://schemas.microsoft.com/office/2006/relationships/legacyDiagramText" Target="legacyDiagramText13.bin"/><Relationship Id="rId14" Type="http://schemas.microsoft.com/office/2006/relationships/legacyDiagramText" Target="legacyDiagramText14.bin"/><Relationship Id="rId15" Type="http://schemas.microsoft.com/office/2006/relationships/legacyDiagramText" Target="legacyDiagramText15.bin"/><Relationship Id="rId16" Type="http://schemas.microsoft.com/office/2006/relationships/legacyDiagramText" Target="legacyDiagramText16.bin"/><Relationship Id="rId17" Type="http://schemas.microsoft.com/office/2006/relationships/legacyDiagramText" Target="legacyDiagramText17.bin"/><Relationship Id="rId18" Type="http://schemas.microsoft.com/office/2006/relationships/legacyDiagramText" Target="legacyDiagramText18.bin"/><Relationship Id="rId19" Type="http://schemas.microsoft.com/office/2006/relationships/legacyDiagramText" Target="legacyDiagramText19.bin"/><Relationship Id="rId1" Type="http://schemas.microsoft.com/office/2006/relationships/legacyDiagramText" Target="legacyDiagramText1.bin"/><Relationship Id="rId2" Type="http://schemas.microsoft.com/office/2006/relationships/legacyDiagramText" Target="legacyDiagramText2.bin"/><Relationship Id="rId3" Type="http://schemas.microsoft.com/office/2006/relationships/legacyDiagramText" Target="legacyDiagramText3.bin"/><Relationship Id="rId4" Type="http://schemas.microsoft.com/office/2006/relationships/legacyDiagramText" Target="legacyDiagramText4.bin"/><Relationship Id="rId5" Type="http://schemas.microsoft.com/office/2006/relationships/legacyDiagramText" Target="legacyDiagramText5.bin"/><Relationship Id="rId6" Type="http://schemas.microsoft.com/office/2006/relationships/legacyDiagramText" Target="legacyDiagramText6.bin"/><Relationship Id="rId7" Type="http://schemas.microsoft.com/office/2006/relationships/legacyDiagramText" Target="legacyDiagramText7.bin"/><Relationship Id="rId8" Type="http://schemas.microsoft.com/office/2006/relationships/legacyDiagramText" Target="legacyDiagramText8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8510E3-0A2A-4F09-BAA0-D645F76C15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23F26-B038-4B3A-9D73-8DC76B092E43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White Book, USACHPPM ppt</a:t>
            </a:r>
          </a:p>
          <a:p>
            <a:r>
              <a:rPr lang="en-US"/>
              <a:t>IEA definition is too sterile, the person/worker doesn’t seem to be the important piece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54D39-1592-4901-A3F1-13646077A874}" type="slidenum">
              <a:rPr lang="en-US"/>
              <a:pPr/>
              <a:t>21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HumanScale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E3A36-925E-4C86-A73C-1EB390BF2249}" type="slidenum">
              <a:rPr lang="en-US"/>
              <a:pPr/>
              <a:t>30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Docking station, keyboard and monitor are less important </a:t>
            </a:r>
            <a:r>
              <a:rPr lang="en-US" sz="1000"/>
              <a:t>as today’s computers have plenty of USB connections, larger keyboards and larger monitors.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75FD5-22BE-4E55-8CE4-9A8E6968EDEC}" type="slidenum">
              <a:rPr lang="en-US"/>
              <a:pPr/>
              <a:t>31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Administrative Controls - </a:t>
            </a:r>
            <a:r>
              <a:rPr lang="en-US" sz="1400"/>
              <a:t>“The use of management involvement to limit an employees exposure to a work related musculoskeletal disorder risk factors and to increase the workers’ ability to endure stress.”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E3427-5E22-4CD9-BC9C-8C139F8548F0}" type="slidenum">
              <a:rPr lang="en-US"/>
              <a:pPr/>
              <a:t>35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Interior Design Group - Literature and physical furniture library</a:t>
            </a:r>
          </a:p>
          <a:p>
            <a:pPr lvl="2"/>
            <a:r>
              <a:rPr lang="en-US"/>
              <a:t>Chairs, desks, footrests, keyboard trays are available for trial</a:t>
            </a:r>
          </a:p>
          <a:p>
            <a:pPr lvl="2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99271-7156-410C-BD65-02D1B395802B}" type="slidenum">
              <a:rPr lang="en-US"/>
              <a:pPr/>
              <a:t>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MSDs, CTDs and RSIs are basically synonyms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E6183-BBBD-4B8D-AADE-82FEC5F7052C}" type="slidenum">
              <a:rPr lang="en-US"/>
              <a:pPr/>
              <a:t>4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Carpal Tunnel – symptoms often burning/tingling/weakness in palm, thumb, index and middle fingers.  Caused by compression of median nerve</a:t>
            </a:r>
          </a:p>
          <a:p>
            <a:r>
              <a:rPr lang="en-US"/>
              <a:t>Back injuries – caused by poor posture, improper lifting. Can prevent with strengthening core muscles, improve posture and lifting.</a:t>
            </a:r>
          </a:p>
          <a:p>
            <a:r>
              <a:rPr lang="en-US"/>
              <a:t>Rotator cuff injuries – includes shoulder muscles and ligaments.  Caused by overhead work, heavy lifting.</a:t>
            </a:r>
          </a:p>
          <a:p>
            <a:r>
              <a:rPr lang="en-US"/>
              <a:t>Tendonitis – inflammation of a tendon, tendon connects muscle to bone, often caused by overuse or increase in use</a:t>
            </a:r>
          </a:p>
          <a:p>
            <a:r>
              <a:rPr lang="en-US"/>
              <a:t>Tenosynovitis – inflammation of tendon sheath</a:t>
            </a:r>
          </a:p>
          <a:p>
            <a:r>
              <a:rPr lang="en-US"/>
              <a:t>Epicondylitis – caused by repetitive lifting at elbow, movement at wrist or grasping</a:t>
            </a:r>
          </a:p>
          <a:p>
            <a:r>
              <a:rPr lang="en-US"/>
              <a:t>Raynaud’s is called a syndrome, a phenomenon and a disease.  Cold and vibration are risk factors, causes pale/white extremities, cold feeling, pain.  Can be a primary disease or a secondary symptom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ED94F-DF46-45BD-8D93-86BB16D88F1B}" type="slidenum">
              <a:rPr lang="en-US"/>
              <a:pPr/>
              <a:t>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Adapted from White Book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3426F-F783-4D8F-BED7-C974855324CD}" type="slidenum">
              <a:rPr lang="en-US"/>
              <a:pPr/>
              <a:t>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can assess the need to change equipment and behaviors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A254A-27AD-421C-8417-3DB5DEC4C4AD}" type="slidenum">
              <a:rPr lang="en-US"/>
              <a:pPr/>
              <a:t>13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823EE-9057-4027-99EA-82D9C9DD37F1}" type="slidenum">
              <a:rPr lang="en-US"/>
              <a:pPr/>
              <a:t>14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Point out all are at ~90 degrees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231CD-D18E-47AE-98C1-6489735F29DF}" type="slidenum">
              <a:rPr lang="en-US"/>
              <a:pPr/>
              <a:t>15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Adequate work area – organized, not cramped with papers and other items piled</a:t>
            </a:r>
          </a:p>
          <a:p>
            <a:r>
              <a:rPr lang="en-US"/>
              <a:t>Frequently used items within reach</a:t>
            </a:r>
          </a:p>
          <a:p>
            <a:r>
              <a:rPr lang="en-US"/>
              <a:t>Height is appropriate for person and task (standard is ~30 inches for computer work) </a:t>
            </a:r>
          </a:p>
          <a:p>
            <a:r>
              <a:rPr lang="en-US"/>
              <a:t>Keyboard tray, preferably adjustable</a:t>
            </a:r>
          </a:p>
          <a:p>
            <a:r>
              <a:rPr lang="en-US"/>
              <a:t>No obstructions under the desk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57CEF-9D17-4A3B-9D47-9FC84827595B}" type="slidenum">
              <a:rPr lang="en-US"/>
              <a:pPr/>
              <a:t>17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Left – HumanScale FM300 and FM300B</a:t>
            </a:r>
          </a:p>
          <a:p>
            <a:r>
              <a:rPr lang="en-US"/>
              <a:t>Right – Office Depot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0FA9C-FA66-4024-B50B-A698EF742D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3B68E-F901-4879-8545-880493B526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8F07-60A1-4210-8D87-1906E1AEF5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F04080-9232-4F56-9842-131402FFCD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6093-1411-452F-8B55-A0F8315D59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FE650-B65B-4602-8DD1-EB8871E89B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BE5DF-DBEF-4F50-A1F2-364AF403AD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F736-150A-4A94-9BC3-88B0F51AC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EEF26-EA35-41E7-926B-0A0DFA4E3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5971C-1FE9-4A79-BCE1-3CF34092C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8DF1E-AB08-4BAB-B4C1-33C9B55DC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505CA-14AE-400D-9DF8-FB9530156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FBE48D7-DE71-48DA-B425-709DCF42EE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cid:image002.jpg@01C6FDA6.039431C0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urniture.about.com/od/homeoffice/ss/officechairs_10.htm" TargetMode="External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cc/index.php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iosh/topics/ergonomics/" TargetMode="External"/><Relationship Id="rId4" Type="http://schemas.openxmlformats.org/officeDocument/2006/relationships/hyperlink" Target="http://www.healthycomputing.com/health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rgo.human.cornell.edu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lmd.gsfc.nasa.gov/interior_design.htm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mulo.B.Deza@nasa.g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/>
              <a:t>Introduction to Office Ergonomics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7188"/>
            <a:ext cx="6400800" cy="3036887"/>
          </a:xfrm>
        </p:spPr>
        <p:txBody>
          <a:bodyPr/>
          <a:lstStyle/>
          <a:p>
            <a:r>
              <a:rPr lang="en-US" sz="2400" dirty="0"/>
              <a:t>Industrial Hygiene Office</a:t>
            </a:r>
          </a:p>
          <a:p>
            <a:endParaRPr lang="en-US" sz="1600" dirty="0"/>
          </a:p>
          <a:p>
            <a:r>
              <a:rPr lang="en-US" sz="2400" dirty="0"/>
              <a:t>Roy Deza</a:t>
            </a:r>
          </a:p>
          <a:p>
            <a:endParaRPr lang="en-US" sz="2400" dirty="0"/>
          </a:p>
          <a:p>
            <a:r>
              <a:rPr lang="en-US" sz="2400" dirty="0"/>
              <a:t>X6-6669</a:t>
            </a:r>
          </a:p>
        </p:txBody>
      </p:sp>
      <p:pic>
        <p:nvPicPr>
          <p:cNvPr id="5124" name="Picture 4" descr="PEC Logo TM - 1Oct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7838" y="5249863"/>
            <a:ext cx="3427412" cy="1317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5125" name="Picture 5" descr="cid:image002.jpg@01C6FDA6.039431C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74650" y="5554663"/>
            <a:ext cx="130651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r>
              <a:rPr lang="en-US"/>
              <a:t>Chairs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1" name="Picture 5" descr="thr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913" y="1139825"/>
            <a:ext cx="4108450" cy="547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0"/>
            <a:ext cx="8229600" cy="1143000"/>
          </a:xfrm>
        </p:spPr>
        <p:txBody>
          <a:bodyPr/>
          <a:lstStyle/>
          <a:p>
            <a:r>
              <a:rPr lang="en-US"/>
              <a:t>NASA Chair???</a:t>
            </a:r>
          </a:p>
        </p:txBody>
      </p:sp>
      <p:pic>
        <p:nvPicPr>
          <p:cNvPr id="44036" name="Picture 4" descr="c-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430713" cy="5334000"/>
          </a:xfrm>
          <a:prstGeom prst="rect">
            <a:avLst/>
          </a:prstGeo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683500" y="64770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USACHPPM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to Look for in a Chair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Adjustable seat pan (height, depth and tilt)</a:t>
            </a:r>
          </a:p>
          <a:p>
            <a:pPr>
              <a:lnSpc>
                <a:spcPct val="90000"/>
              </a:lnSpc>
            </a:pPr>
            <a:r>
              <a:rPr lang="en-US"/>
              <a:t>Two inches between front of seat pan and back of knees</a:t>
            </a:r>
          </a:p>
          <a:p>
            <a:pPr>
              <a:lnSpc>
                <a:spcPct val="90000"/>
              </a:lnSpc>
            </a:pPr>
            <a:r>
              <a:rPr lang="en-US"/>
              <a:t>Adjustable lumbar support</a:t>
            </a:r>
          </a:p>
          <a:p>
            <a:pPr>
              <a:lnSpc>
                <a:spcPct val="90000"/>
              </a:lnSpc>
            </a:pPr>
            <a:r>
              <a:rPr lang="en-US"/>
              <a:t>Adjustable armrests that allow you to sit with shoulders relaxed</a:t>
            </a:r>
          </a:p>
          <a:p>
            <a:pPr>
              <a:lnSpc>
                <a:spcPct val="90000"/>
              </a:lnSpc>
            </a:pPr>
            <a:r>
              <a:rPr lang="en-US"/>
              <a:t>Able to rest feet flat on floor with knees at a 90 angle</a:t>
            </a:r>
          </a:p>
          <a:p>
            <a:pPr>
              <a:lnSpc>
                <a:spcPct val="90000"/>
              </a:lnSpc>
            </a:pPr>
            <a:r>
              <a:rPr lang="en-US"/>
              <a:t>Appropriate footrest – if needed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8"/>
            <a:ext cx="8229600" cy="1143000"/>
          </a:xfrm>
        </p:spPr>
        <p:txBody>
          <a:bodyPr/>
          <a:lstStyle/>
          <a:p>
            <a:r>
              <a:rPr lang="en-US" sz="4000"/>
              <a:t>Adjustable Ergonomic Chairs</a:t>
            </a:r>
          </a:p>
        </p:txBody>
      </p:sp>
      <p:pic>
        <p:nvPicPr>
          <p:cNvPr id="21509" name="Picture 5" descr="Steelcase's Leap office chair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13" y="1003300"/>
            <a:ext cx="4013200" cy="5480050"/>
          </a:xfrm>
          <a:prstGeom prst="rect">
            <a:avLst/>
          </a:prstGeom>
          <a:noFill/>
        </p:spPr>
      </p:pic>
      <p:pic>
        <p:nvPicPr>
          <p:cNvPr id="21511" name="Picture 7" descr="teknion yellow contessa cha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013" y="1008063"/>
            <a:ext cx="4030662" cy="5486400"/>
          </a:xfrm>
          <a:prstGeom prst="rect">
            <a:avLst/>
          </a:prstGeom>
          <a:noFill/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407025" y="6477000"/>
            <a:ext cx="3490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Contessa Chair by Teknion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004888" y="6464300"/>
            <a:ext cx="3490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Leap Chair by Steelcase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Neutral Posture</a:t>
            </a:r>
          </a:p>
        </p:txBody>
      </p:sp>
      <p:pic>
        <p:nvPicPr>
          <p:cNvPr id="31748" name="Picture 4" descr="neutral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27525" t="33299" r="40649" b="4201"/>
          <a:stretch>
            <a:fillRect/>
          </a:stretch>
        </p:blipFill>
        <p:spPr>
          <a:xfrm>
            <a:off x="5626100" y="1379538"/>
            <a:ext cx="3271838" cy="4859337"/>
          </a:xfrm>
          <a:noFill/>
          <a:ln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07300" y="64770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USACHPPM</a:t>
            </a: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693863"/>
            <a:ext cx="4799012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93663" y="6464300"/>
            <a:ext cx="417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http://ergo.human.cornell.edu/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to Look for in a Desk/Workstation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2138"/>
            <a:ext cx="8229600" cy="4525962"/>
          </a:xfrm>
        </p:spPr>
        <p:txBody>
          <a:bodyPr/>
          <a:lstStyle/>
          <a:p>
            <a:r>
              <a:rPr lang="en-US"/>
              <a:t>Height is appropriate for person and task </a:t>
            </a:r>
            <a:r>
              <a:rPr lang="en-US" sz="2800"/>
              <a:t>(standard is ~30 inches for computer work)</a:t>
            </a:r>
            <a:r>
              <a:rPr lang="en-US"/>
              <a:t> </a:t>
            </a:r>
          </a:p>
          <a:p>
            <a:r>
              <a:rPr lang="en-US"/>
              <a:t>Keyboard tray, preferably adjustable</a:t>
            </a:r>
          </a:p>
          <a:p>
            <a:r>
              <a:rPr lang="en-US"/>
              <a:t>Adequate work area</a:t>
            </a:r>
          </a:p>
          <a:p>
            <a:r>
              <a:rPr lang="en-US"/>
              <a:t>Frequently used items within reach</a:t>
            </a:r>
          </a:p>
          <a:p>
            <a:r>
              <a:rPr lang="en-US"/>
              <a:t>No obstructions under the desk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394637_sk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825" y="3184525"/>
            <a:ext cx="3811588" cy="3811588"/>
          </a:xfrm>
          <a:prstGeom prst="rect">
            <a:avLst/>
          </a:prstGeom>
          <a:noFill/>
        </p:spPr>
      </p:pic>
      <p:pic>
        <p:nvPicPr>
          <p:cNvPr id="18439" name="Picture 7" descr="798701_sk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0363" y="3125788"/>
            <a:ext cx="3811588" cy="3811587"/>
          </a:xfrm>
          <a:prstGeom prst="rect">
            <a:avLst/>
          </a:prstGeom>
          <a:noFill/>
        </p:spPr>
      </p:pic>
      <p:pic>
        <p:nvPicPr>
          <p:cNvPr id="18441" name="Picture 9" descr="largeimg_ex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9300" y="-465138"/>
            <a:ext cx="4981575" cy="3894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1" name="Picture 5" descr="photo_FM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1000125"/>
            <a:ext cx="4441825" cy="5026025"/>
          </a:xfrm>
          <a:prstGeom prst="rect">
            <a:avLst/>
          </a:prstGeom>
          <a:noFill/>
        </p:spPr>
      </p:pic>
      <p:pic>
        <p:nvPicPr>
          <p:cNvPr id="24583" name="Picture 7" descr="811744_sk_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4425" y="1531938"/>
            <a:ext cx="4049713" cy="4049712"/>
          </a:xfrm>
          <a:prstGeom prst="rect">
            <a:avLst/>
          </a:prstGeom>
          <a:noFill/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22263" y="6313488"/>
            <a:ext cx="394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FM300B and FM100 by HumanScale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103813" y="6313488"/>
            <a:ext cx="3794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Adjustable Footrest by Office Depot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Monitor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Directly in front of chair and keyboard</a:t>
            </a:r>
          </a:p>
          <a:p>
            <a:r>
              <a:rPr lang="en-US" dirty="0" smtClean="0"/>
              <a:t>16 </a:t>
            </a:r>
            <a:r>
              <a:rPr lang="en-US" dirty="0"/>
              <a:t>to 32 inches between your eyes and the monitor</a:t>
            </a:r>
          </a:p>
          <a:p>
            <a:r>
              <a:rPr lang="en-US" dirty="0"/>
              <a:t>The top of the </a:t>
            </a:r>
            <a:r>
              <a:rPr lang="en-US" dirty="0" smtClean="0"/>
              <a:t>screen </a:t>
            </a:r>
            <a:r>
              <a:rPr lang="en-US" dirty="0"/>
              <a:t>should </a:t>
            </a:r>
            <a:r>
              <a:rPr lang="en-US" dirty="0" smtClean="0"/>
              <a:t>be approximately </a:t>
            </a:r>
            <a:r>
              <a:rPr lang="en-US" dirty="0"/>
              <a:t>at eye </a:t>
            </a:r>
            <a:r>
              <a:rPr lang="en-US" dirty="0" smtClean="0"/>
              <a:t>level</a:t>
            </a:r>
            <a:endParaRPr lang="en-US" dirty="0"/>
          </a:p>
          <a:p>
            <a:r>
              <a:rPr lang="en-US" dirty="0"/>
              <a:t>Free of glare and reflections</a:t>
            </a:r>
          </a:p>
          <a:p>
            <a:r>
              <a:rPr lang="en-US" dirty="0"/>
              <a:t>Consider a document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Bad</a:t>
            </a:r>
          </a:p>
        </p:txBody>
      </p:sp>
      <p:pic>
        <p:nvPicPr>
          <p:cNvPr id="38916" name="Picture 4" descr="looking down at copy from side 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1477963"/>
            <a:ext cx="6689725" cy="5018087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683500" y="64770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USACHPPM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r>
              <a:rPr lang="en-US"/>
              <a:t>What is Ergonomics?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9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Science of fitting the workplace, furniture, tasks, tools and equipment to the worker.</a:t>
            </a:r>
          </a:p>
          <a:p>
            <a:pPr>
              <a:lnSpc>
                <a:spcPct val="90000"/>
              </a:lnSpc>
            </a:pPr>
            <a:r>
              <a:rPr lang="en-US" sz="2800"/>
              <a:t>Ergonomics (or human factors) is the scientific discipline concerned with the understanding of interactions among humans and other elements of a system, and the profession that applies theory, principles, data and methods to design in order to optimize human well-being and overall system performance. </a:t>
            </a:r>
            <a:r>
              <a:rPr lang="en-US" sz="1800"/>
              <a:t>(International Ergonomics Association)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6150" name="Picture 6" descr="Logo of the IEA - International Ergonomics Associ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7613" y="5781675"/>
            <a:ext cx="23304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Better</a:t>
            </a:r>
          </a:p>
        </p:txBody>
      </p:sp>
      <p:pic>
        <p:nvPicPr>
          <p:cNvPr id="48132" name="Picture 4" descr="Correctdocument hol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8" y="1379538"/>
            <a:ext cx="5929312" cy="5121275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683500" y="64770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USACHPPM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0638" y="3859213"/>
            <a:ext cx="5219700" cy="2909887"/>
          </a:xfrm>
          <a:prstGeom prst="rect">
            <a:avLst/>
          </a:prstGeom>
          <a:noFill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3" y="88900"/>
            <a:ext cx="3573462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 Devices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40738" cy="5016500"/>
          </a:xfrm>
        </p:spPr>
        <p:txBody>
          <a:bodyPr/>
          <a:lstStyle/>
          <a:p>
            <a:r>
              <a:rPr lang="en-US" sz="2800" dirty="0"/>
              <a:t>At approximately elbow level with shoulders relaxed – adjustable tray</a:t>
            </a:r>
          </a:p>
          <a:p>
            <a:r>
              <a:rPr lang="en-US" sz="2800" dirty="0"/>
              <a:t>Keyboard and mouse/trackball on stable surface and at same height</a:t>
            </a:r>
          </a:p>
          <a:p>
            <a:r>
              <a:rPr lang="en-US" sz="2800" dirty="0"/>
              <a:t>Arms forming 100 degree angle </a:t>
            </a:r>
            <a:r>
              <a:rPr lang="en-US" sz="2000" dirty="0"/>
              <a:t>(90 to 120 is acceptable)</a:t>
            </a:r>
          </a:p>
          <a:p>
            <a:r>
              <a:rPr lang="en-US" sz="2800" dirty="0"/>
              <a:t>Neutral position – wrists in line</a:t>
            </a:r>
          </a:p>
          <a:p>
            <a:r>
              <a:rPr lang="en-US" sz="2800" dirty="0"/>
              <a:t>Keyboard should lie flat </a:t>
            </a:r>
            <a:r>
              <a:rPr lang="en-US" sz="2000" dirty="0"/>
              <a:t>(or angled slightly away)</a:t>
            </a:r>
          </a:p>
          <a:p>
            <a:r>
              <a:rPr lang="en-US" sz="2800" dirty="0"/>
              <a:t>Evaluate an ergonomic keyboard/mouse on a trial basis prior to </a:t>
            </a:r>
            <a:r>
              <a:rPr lang="en-US" sz="2800" dirty="0" smtClean="0"/>
              <a:t>purchasing (Code 224, x6-7682)</a:t>
            </a:r>
            <a:endParaRPr lang="en-US" sz="2800" dirty="0"/>
          </a:p>
          <a:p>
            <a:r>
              <a:rPr lang="en-US" sz="2800" dirty="0"/>
              <a:t>Consider wrist rests for use during short breaks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575" y="4264025"/>
            <a:ext cx="5037138" cy="2184400"/>
          </a:xfrm>
          <a:prstGeom prst="rect">
            <a:avLst/>
          </a:prstGeom>
          <a:noFill/>
        </p:spPr>
      </p:pic>
      <p:pic>
        <p:nvPicPr>
          <p:cNvPr id="26634" name="Picture 10" descr="whale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863" y="365125"/>
            <a:ext cx="2605087" cy="3290888"/>
          </a:xfrm>
          <a:prstGeom prst="rect">
            <a:avLst/>
          </a:prstGeom>
          <a:noFill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3" y="3656013"/>
            <a:ext cx="3582987" cy="2212975"/>
          </a:xfrm>
          <a:prstGeom prst="rect">
            <a:avLst/>
          </a:prstGeom>
          <a:noFill/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863" y="690563"/>
            <a:ext cx="3656012" cy="2055812"/>
          </a:xfrm>
          <a:prstGeom prst="rect">
            <a:avLst/>
          </a:prstGeom>
          <a:noFill/>
        </p:spPr>
      </p:pic>
      <p:pic>
        <p:nvPicPr>
          <p:cNvPr id="26640" name="Picture 16" descr="277398_sk_l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9375" y="1455738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Bad</a:t>
            </a:r>
          </a:p>
        </p:txBody>
      </p:sp>
      <p:pic>
        <p:nvPicPr>
          <p:cNvPr id="39940" name="Picture 4" descr="improperty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75" y="1682750"/>
            <a:ext cx="7924800" cy="4683125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683500" y="64770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USACHPPM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Better</a:t>
            </a:r>
          </a:p>
        </p:txBody>
      </p:sp>
      <p:pic>
        <p:nvPicPr>
          <p:cNvPr id="40964" name="Picture 4" descr="wrists d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1471613"/>
            <a:ext cx="7070725" cy="4964112"/>
          </a:xfrm>
          <a:prstGeom prst="rect">
            <a:avLst/>
          </a:prstGeom>
          <a:noFill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683500" y="64770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USACHPPM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Bad</a:t>
            </a:r>
          </a:p>
        </p:txBody>
      </p:sp>
      <p:pic>
        <p:nvPicPr>
          <p:cNvPr id="41988" name="Picture 4" descr="Computer Modeling 0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1455738"/>
            <a:ext cx="6615113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683500" y="64770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USACHPPM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Better</a:t>
            </a:r>
          </a:p>
        </p:txBody>
      </p:sp>
      <p:pic>
        <p:nvPicPr>
          <p:cNvPr id="43012" name="Picture 4" descr="goodm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81138"/>
            <a:ext cx="7146925" cy="4906962"/>
          </a:xfrm>
          <a:prstGeom prst="rect">
            <a:avLst/>
          </a:prstGeom>
          <a:noFill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683500" y="64770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USACHPPM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light sources next to or behind monitor </a:t>
            </a:r>
          </a:p>
          <a:p>
            <a:r>
              <a:rPr lang="en-US"/>
              <a:t>Pay attention to monitor position relative to window</a:t>
            </a:r>
          </a:p>
          <a:p>
            <a:r>
              <a:rPr lang="en-US"/>
              <a:t>Can use anti-glare filter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3188"/>
          </a:xfrm>
        </p:spPr>
        <p:txBody>
          <a:bodyPr/>
          <a:lstStyle/>
          <a:p>
            <a:r>
              <a:rPr lang="en-US"/>
              <a:t>Consider a headset or shoulder rest if you spend long periods of time on the phone</a:t>
            </a:r>
          </a:p>
        </p:txBody>
      </p:sp>
      <p:sp>
        <p:nvSpPr>
          <p:cNvPr id="57348" name="AutoShape 4" descr="H361N-2"/>
          <p:cNvSpPr>
            <a:spLocks noChangeAspect="1" noChangeArrowheads="1"/>
          </p:cNvSpPr>
          <p:nvPr/>
        </p:nvSpPr>
        <p:spPr bwMode="auto">
          <a:xfrm>
            <a:off x="3381375" y="2238375"/>
            <a:ext cx="2381250" cy="23812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7349" name="AutoShape 5" descr="H361N-2"/>
          <p:cNvSpPr>
            <a:spLocks noChangeAspect="1" noChangeArrowheads="1"/>
          </p:cNvSpPr>
          <p:nvPr/>
        </p:nvSpPr>
        <p:spPr bwMode="auto">
          <a:xfrm>
            <a:off x="3381375" y="2238375"/>
            <a:ext cx="2381250" cy="23812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8150" y="2747963"/>
            <a:ext cx="3081338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Need Ergonomics?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16500"/>
          </a:xfrm>
        </p:spPr>
        <p:txBody>
          <a:bodyPr/>
          <a:lstStyle/>
          <a:p>
            <a:r>
              <a:rPr lang="en-US"/>
              <a:t>Reduce occurrence of musculoskeletal disorders (MSDs), cumulative trauma disorders (CTDs) and repetitive stress injuries (RSIs)</a:t>
            </a:r>
          </a:p>
          <a:p>
            <a:r>
              <a:rPr lang="en-US"/>
              <a:t>Increase comfort and productivity</a:t>
            </a:r>
          </a:p>
          <a:p>
            <a:r>
              <a:rPr lang="en-US"/>
              <a:t>Decrease fatigue, pain and injuries</a:t>
            </a:r>
          </a:p>
          <a:p>
            <a:r>
              <a:rPr lang="en-US"/>
              <a:t>Decrease costs</a:t>
            </a:r>
          </a:p>
          <a:p>
            <a:pPr lvl="1"/>
            <a:r>
              <a:rPr lang="en-US"/>
              <a:t>health insurance, workers compensation and lost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r>
              <a:rPr lang="en-US"/>
              <a:t>Laptops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9850"/>
            <a:ext cx="8229600" cy="5276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Problems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Monitor attached to keyboard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Not adjustable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Compact keyboards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Achieving proper setup is difficult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Similar for PDAs/BlackBerry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Solutions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Docking station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Independent mouse, keyboard and monitor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Laptop holder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Reduce use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Desktop computer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3450" y="923925"/>
            <a:ext cx="2816225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Administrative Controls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Minimize Stress</a:t>
            </a:r>
          </a:p>
          <a:p>
            <a:r>
              <a:rPr lang="en-US"/>
              <a:t>Training – working in neutral position</a:t>
            </a:r>
          </a:p>
          <a:p>
            <a:r>
              <a:rPr lang="en-US"/>
              <a:t>Breaks/Microbreaks </a:t>
            </a:r>
            <a:r>
              <a:rPr lang="en-US" sz="2800"/>
              <a:t>– at least once per hour</a:t>
            </a:r>
          </a:p>
          <a:p>
            <a:pPr lvl="1"/>
            <a:r>
              <a:rPr lang="en-US"/>
              <a:t>Reduce injuries, won’t decrease productivity</a:t>
            </a:r>
          </a:p>
          <a:p>
            <a:pPr lvl="1"/>
            <a:r>
              <a:rPr lang="en-US"/>
              <a:t>Can be as short as 30 to 60 seconds</a:t>
            </a:r>
          </a:p>
          <a:p>
            <a:pPr lvl="1"/>
            <a:r>
              <a:rPr lang="en-US"/>
              <a:t>Focus on an object 20 feet away</a:t>
            </a:r>
          </a:p>
          <a:p>
            <a:pPr lvl="1"/>
            <a:r>
              <a:rPr lang="en-US"/>
              <a:t>Not required to stop work, can change task</a:t>
            </a:r>
          </a:p>
          <a:p>
            <a:r>
              <a:rPr lang="en-US"/>
              <a:t>Stretching </a:t>
            </a:r>
            <a:r>
              <a:rPr lang="en-US" sz="2800"/>
              <a:t>– at least once per hour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Art of Ergonomics…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Must consider each piece of furniture and equipment and consider administrative controls in order to provide a workstation that fits the user and prevents musculoskeletal disorders.</a:t>
            </a:r>
          </a:p>
          <a:p>
            <a:r>
              <a:rPr lang="en-US"/>
              <a:t>Can require compromise if the desired fit can not be achieved for each piece of furniture or equipment.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see a medical doctor if you are experiencing any pain, discomfort or symptoms of musculoskeletal disorders or injuries</a:t>
            </a:r>
          </a:p>
          <a:p>
            <a:endParaRPr lang="en-US"/>
          </a:p>
          <a:p>
            <a:r>
              <a:rPr lang="en-US"/>
              <a:t>Consult a medical doctor before making changes to your workstation or beginning a stretching or exercise routine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/>
              <a:t>Computer Workstation Ergonomics, NASA pamphlet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Cornell University Ergonomics Web.  </a:t>
            </a:r>
            <a:r>
              <a:rPr lang="en-US" sz="2800">
                <a:hlinkClick r:id="rId2"/>
              </a:rPr>
              <a:t>http://ergo.human.cornell.edu/</a:t>
            </a:r>
            <a:endParaRPr lang="en-US" sz="2800"/>
          </a:p>
          <a:p>
            <a:pPr marL="609600" indent="-609600">
              <a:lnSpc>
                <a:spcPct val="90000"/>
              </a:lnSpc>
            </a:pPr>
            <a:r>
              <a:rPr lang="en-US" sz="2800"/>
              <a:t>National Institute for Occupational Safety and Health:  Ergonomics and Musculoskeletal Disorders.  </a:t>
            </a:r>
            <a:r>
              <a:rPr lang="en-US" sz="2800">
                <a:hlinkClick r:id="rId3"/>
              </a:rPr>
              <a:t>http://www.cdc.gov/niosh/topics/ergonomics/</a:t>
            </a:r>
            <a:endParaRPr lang="en-US" sz="2800"/>
          </a:p>
          <a:p>
            <a:pPr marL="609600" indent="-609600">
              <a:lnSpc>
                <a:spcPct val="90000"/>
              </a:lnSpc>
            </a:pPr>
            <a:r>
              <a:rPr lang="en-US" sz="2800"/>
              <a:t>Healthy Computing.  </a:t>
            </a:r>
            <a:r>
              <a:rPr lang="en-US" sz="2800">
                <a:hlinkClick r:id="rId4"/>
              </a:rPr>
              <a:t>http://www.healthycomputing.com/health/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 GSFC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7900"/>
          </a:xfrm>
        </p:spPr>
        <p:txBody>
          <a:bodyPr/>
          <a:lstStyle/>
          <a:p>
            <a:r>
              <a:rPr lang="en-US" sz="2700"/>
              <a:t>Industrial Hygiene Office (x6-6669)</a:t>
            </a:r>
          </a:p>
          <a:p>
            <a:pPr lvl="1"/>
            <a:r>
              <a:rPr lang="en-US" sz="2400"/>
              <a:t>Ergonomic assessments</a:t>
            </a:r>
          </a:p>
          <a:p>
            <a:pPr lvl="1"/>
            <a:r>
              <a:rPr lang="en-US" sz="2400"/>
              <a:t>Recommend behaviors, equipment and furniture</a:t>
            </a:r>
          </a:p>
          <a:p>
            <a:r>
              <a:rPr lang="en-US" sz="2700"/>
              <a:t>Interior Design Group (x6-1562, x6-7682, x6-5677) </a:t>
            </a:r>
          </a:p>
          <a:p>
            <a:pPr lvl="1"/>
            <a:r>
              <a:rPr lang="en-US" sz="2400"/>
              <a:t>Literature and physical furniture library</a:t>
            </a:r>
          </a:p>
          <a:p>
            <a:pPr lvl="1"/>
            <a:r>
              <a:rPr lang="en-US" sz="2400"/>
              <a:t>Product selection and ordering</a:t>
            </a:r>
          </a:p>
          <a:p>
            <a:pPr lvl="1"/>
            <a:r>
              <a:rPr lang="en-US" sz="2400"/>
              <a:t>Located in Building 18</a:t>
            </a:r>
          </a:p>
          <a:p>
            <a:pPr lvl="1"/>
            <a:r>
              <a:rPr lang="en-US" sz="2400" b="1">
                <a:hlinkClick r:id="rId3"/>
              </a:rPr>
              <a:t>http://lmd.gsfc.nasa.gov/interior_design.html</a:t>
            </a:r>
            <a:endParaRPr lang="en-US" sz="2400" b="1"/>
          </a:p>
          <a:p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THANK YOU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22575"/>
            <a:ext cx="8229600" cy="3303588"/>
          </a:xfrm>
        </p:spPr>
        <p:txBody>
          <a:bodyPr/>
          <a:lstStyle/>
          <a:p>
            <a:pPr marL="6350" indent="7938" algn="ctr">
              <a:buFontTx/>
              <a:buNone/>
            </a:pPr>
            <a:r>
              <a:rPr lang="en-US" sz="3600" b="1" dirty="0"/>
              <a:t>Contact Information:</a:t>
            </a:r>
          </a:p>
          <a:p>
            <a:pPr marL="6350" indent="7938" algn="ctr">
              <a:buFontTx/>
              <a:buNone/>
            </a:pPr>
            <a:r>
              <a:rPr lang="en-US" sz="3600" b="1" dirty="0" smtClean="0"/>
              <a:t>Roy Deza</a:t>
            </a:r>
            <a:endParaRPr lang="en-US" sz="3600" b="1" dirty="0"/>
          </a:p>
          <a:p>
            <a:pPr marL="6350" indent="7938" algn="ctr">
              <a:buFontTx/>
              <a:buNone/>
            </a:pPr>
            <a:r>
              <a:rPr lang="en-US" sz="3600" b="1" dirty="0" smtClean="0">
                <a:hlinkClick r:id="rId2"/>
              </a:rPr>
              <a:t>Romulo.B.Deza@nasa.gov</a:t>
            </a:r>
            <a:endParaRPr lang="en-US" sz="3600" b="1" dirty="0"/>
          </a:p>
          <a:p>
            <a:pPr marL="6350" indent="7938" algn="ctr">
              <a:buFontTx/>
              <a:buNone/>
            </a:pPr>
            <a:r>
              <a:rPr lang="en-US" sz="3600" b="1" dirty="0" smtClean="0"/>
              <a:t>X6-6795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Ergonomic Injuries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100"/>
              <a:t>Carpal tunnel syndrome</a:t>
            </a:r>
            <a:endParaRPr lang="en-US" sz="31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100"/>
              <a:t>Back injuries/pain</a:t>
            </a:r>
            <a:endParaRPr lang="en-US" sz="31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100"/>
              <a:t>Tendonitis</a:t>
            </a:r>
          </a:p>
          <a:p>
            <a:pPr>
              <a:lnSpc>
                <a:spcPct val="90000"/>
              </a:lnSpc>
            </a:pPr>
            <a:r>
              <a:rPr lang="en-US" sz="3100"/>
              <a:t>Rotator cuff injuries</a:t>
            </a:r>
          </a:p>
          <a:p>
            <a:pPr>
              <a:lnSpc>
                <a:spcPct val="90000"/>
              </a:lnSpc>
            </a:pPr>
            <a:r>
              <a:rPr lang="en-US" sz="3100"/>
              <a:t>Tenosynovitis (trigger finger)</a:t>
            </a:r>
          </a:p>
          <a:p>
            <a:pPr>
              <a:lnSpc>
                <a:spcPct val="90000"/>
              </a:lnSpc>
            </a:pPr>
            <a:r>
              <a:rPr lang="en-US" sz="3100"/>
              <a:t>Epicondylitis (tennis elbow)</a:t>
            </a:r>
          </a:p>
          <a:p>
            <a:pPr>
              <a:lnSpc>
                <a:spcPct val="90000"/>
              </a:lnSpc>
            </a:pPr>
            <a:r>
              <a:rPr lang="en-US" sz="3100"/>
              <a:t>Raynaud’s syndrome/disease (white finger)</a:t>
            </a:r>
          </a:p>
        </p:txBody>
      </p:sp>
      <p:pic>
        <p:nvPicPr>
          <p:cNvPr id="12292" name="Picture 4" descr="MCj04281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7338" y="1606550"/>
            <a:ext cx="218440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see a medical doctor if you are experiencing any pain, discomfort or symptoms of musculoskeletal disorders or injuries</a:t>
            </a:r>
          </a:p>
          <a:p>
            <a:endParaRPr lang="en-US"/>
          </a:p>
          <a:p>
            <a:r>
              <a:rPr lang="en-US"/>
              <a:t>Consult a medical doctor before making changes to your workstation or beginning a stretching or exercise routine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Musculoskeletal Disorder Risk Factors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Repetition</a:t>
            </a:r>
          </a:p>
          <a:p>
            <a:pPr>
              <a:lnSpc>
                <a:spcPct val="90000"/>
              </a:lnSpc>
            </a:pPr>
            <a:r>
              <a:rPr lang="en-US"/>
              <a:t>Compression/Contact Stress</a:t>
            </a:r>
          </a:p>
          <a:p>
            <a:pPr>
              <a:lnSpc>
                <a:spcPct val="90000"/>
              </a:lnSpc>
            </a:pPr>
            <a:r>
              <a:rPr lang="en-US"/>
              <a:t>Force </a:t>
            </a:r>
          </a:p>
          <a:p>
            <a:pPr>
              <a:lnSpc>
                <a:spcPct val="90000"/>
              </a:lnSpc>
            </a:pPr>
            <a:r>
              <a:rPr lang="en-US"/>
              <a:t>Posture/Position</a:t>
            </a:r>
          </a:p>
          <a:p>
            <a:pPr>
              <a:lnSpc>
                <a:spcPct val="90000"/>
              </a:lnSpc>
            </a:pPr>
            <a:r>
              <a:rPr lang="en-US"/>
              <a:t>Duration</a:t>
            </a:r>
          </a:p>
          <a:p>
            <a:pPr>
              <a:lnSpc>
                <a:spcPct val="90000"/>
              </a:lnSpc>
            </a:pPr>
            <a:r>
              <a:rPr lang="en-US"/>
              <a:t>Cold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Risk Factors are Additive/Synergistic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96" name="Diagram 28"/>
          <p:cNvGraphicFramePr>
            <a:graphicFrameLocks/>
          </p:cNvGraphicFramePr>
          <p:nvPr>
            <p:ph/>
          </p:nvPr>
        </p:nvGraphicFramePr>
        <p:xfrm>
          <a:off x="-150813" y="19050"/>
          <a:ext cx="8972551" cy="6810375"/>
        </p:xfrm>
        <a:graphic>
          <a:graphicData uri="http://schemas.openxmlformats.org/drawingml/2006/compatibility">
            <com:legacyDrawing xmlns:com="http://schemas.openxmlformats.org/drawingml/2006/compatibility" spid="_x0000_s719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8229600" cy="1143000"/>
          </a:xfrm>
        </p:spPr>
        <p:txBody>
          <a:bodyPr/>
          <a:lstStyle/>
          <a:p>
            <a:r>
              <a:rPr lang="en-US"/>
              <a:t>How do we Prevent Injuries?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9538"/>
            <a:ext cx="8229600" cy="5160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Change behaviors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Breaks and stretching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Improve posture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Proper use of furniture and equipment</a:t>
            </a:r>
          </a:p>
          <a:p>
            <a:pPr>
              <a:lnSpc>
                <a:spcPct val="90000"/>
              </a:lnSpc>
            </a:pPr>
            <a:r>
              <a:rPr lang="en-US" sz="2800"/>
              <a:t>Change the environment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Fit the equipment to the person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Adjust furniture and/or equipment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Acquire adjustable ergonomic furniture and equipment</a:t>
            </a:r>
          </a:p>
          <a:p>
            <a:pPr>
              <a:lnSpc>
                <a:spcPct val="90000"/>
              </a:lnSpc>
            </a:pPr>
            <a:r>
              <a:rPr lang="en-US" sz="2800"/>
              <a:t>Change the person???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Physical fitness (strengthen and stretch)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Weight loss (reduce forces)</a:t>
            </a:r>
          </a:p>
          <a:p>
            <a:pPr>
              <a:lnSpc>
                <a:spcPct val="90000"/>
              </a:lnSpc>
            </a:pPr>
            <a:r>
              <a:rPr lang="en-US" sz="2800"/>
              <a:t>Non-work Activities </a:t>
            </a:r>
            <a:r>
              <a:rPr lang="en-US" sz="2400"/>
              <a:t>(computer use, sports, hobbies)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Ergonomic Assessments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current conditions</a:t>
            </a:r>
          </a:p>
          <a:p>
            <a:r>
              <a:rPr lang="en-US"/>
              <a:t>How do we achieve desired conditions</a:t>
            </a:r>
          </a:p>
          <a:p>
            <a:r>
              <a:rPr lang="en-US"/>
              <a:t>Can be performed by:</a:t>
            </a:r>
          </a:p>
          <a:p>
            <a:pPr lvl="1"/>
            <a:r>
              <a:rPr lang="en-US"/>
              <a:t>Industrial Hygiene Office</a:t>
            </a:r>
          </a:p>
          <a:p>
            <a:pPr lvl="1"/>
            <a:r>
              <a:rPr lang="en-US"/>
              <a:t>Individual</a:t>
            </a:r>
          </a:p>
          <a:p>
            <a:pPr lvl="1"/>
            <a:r>
              <a:rPr lang="en-US"/>
              <a:t>Co-worker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5890</TotalTime>
  <Words>1324</Words>
  <Application>Microsoft Macintosh PowerPoint</Application>
  <PresentationFormat>On-screen Show (4:3)</PresentationFormat>
  <Paragraphs>222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Arial</vt:lpstr>
      <vt:lpstr>Default Design</vt:lpstr>
      <vt:lpstr>Introduction to Office Ergonomics</vt:lpstr>
      <vt:lpstr>What is Ergonomics?</vt:lpstr>
      <vt:lpstr>Why do we Need Ergonomics?</vt:lpstr>
      <vt:lpstr>Ergonomic Injuries</vt:lpstr>
      <vt:lpstr>IMPORTANT</vt:lpstr>
      <vt:lpstr>Musculoskeletal Disorder Risk Factors</vt:lpstr>
      <vt:lpstr>Slide 7</vt:lpstr>
      <vt:lpstr>How do we Prevent Injuries?</vt:lpstr>
      <vt:lpstr>Ergonomic Assessments</vt:lpstr>
      <vt:lpstr>Chairs</vt:lpstr>
      <vt:lpstr>NASA Chair???</vt:lpstr>
      <vt:lpstr>What to Look for in a Chair</vt:lpstr>
      <vt:lpstr>Adjustable Ergonomic Chairs</vt:lpstr>
      <vt:lpstr>Neutral Posture</vt:lpstr>
      <vt:lpstr>What to Look for in a Desk/Workstation</vt:lpstr>
      <vt:lpstr>Slide 16</vt:lpstr>
      <vt:lpstr>Slide 17</vt:lpstr>
      <vt:lpstr>Computer Monitor</vt:lpstr>
      <vt:lpstr>Bad</vt:lpstr>
      <vt:lpstr>Better</vt:lpstr>
      <vt:lpstr>Slide 21</vt:lpstr>
      <vt:lpstr>Input Devices</vt:lpstr>
      <vt:lpstr>Slide 23</vt:lpstr>
      <vt:lpstr>Bad</vt:lpstr>
      <vt:lpstr>Better</vt:lpstr>
      <vt:lpstr>Bad</vt:lpstr>
      <vt:lpstr>Better</vt:lpstr>
      <vt:lpstr>Lighting</vt:lpstr>
      <vt:lpstr>Phone</vt:lpstr>
      <vt:lpstr>Laptops </vt:lpstr>
      <vt:lpstr>Administrative Controls</vt:lpstr>
      <vt:lpstr>The Art of Ergonomics…</vt:lpstr>
      <vt:lpstr>IMPORTANT</vt:lpstr>
      <vt:lpstr>Resources</vt:lpstr>
      <vt:lpstr>at GSFC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Deza, Roy (GSFC-350.0)[ENVIRONMENTAL DIMENSIONS, INC.]</dc:creator>
  <cp:lastModifiedBy>ODIN</cp:lastModifiedBy>
  <cp:revision>16</cp:revision>
  <cp:lastPrinted>1601-01-01T00:00:00Z</cp:lastPrinted>
  <dcterms:created xsi:type="dcterms:W3CDTF">2011-09-06T19:41:18Z</dcterms:created>
  <dcterms:modified xsi:type="dcterms:W3CDTF">2011-09-06T19:46:53Z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